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notesMasterIdLst>
    <p:notesMasterId r:id="rId22"/>
  </p:notesMasterIdLst>
  <p:sldIdLst>
    <p:sldId id="256" r:id="rId2"/>
    <p:sldId id="258" r:id="rId3"/>
    <p:sldId id="257" r:id="rId4"/>
    <p:sldId id="262" r:id="rId5"/>
    <p:sldId id="261" r:id="rId6"/>
    <p:sldId id="263" r:id="rId7"/>
    <p:sldId id="260" r:id="rId8"/>
    <p:sldId id="259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/>
    <p:restoredTop sz="94683"/>
  </p:normalViewPr>
  <p:slideViewPr>
    <p:cSldViewPr snapToGrid="0" snapToObjects="1">
      <p:cViewPr varScale="1">
        <p:scale>
          <a:sx n="102" d="100"/>
          <a:sy n="102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D2831-1104-4D03-80F3-0A9040CCE3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4371299-9472-468E-9C6A-C6930A6BAAD9}">
      <dgm:prSet/>
      <dgm:spPr/>
      <dgm:t>
        <a:bodyPr/>
        <a:lstStyle/>
        <a:p>
          <a:r>
            <a:rPr lang="en-US"/>
            <a:t>Dataset contains information from 1990 California census</a:t>
          </a:r>
        </a:p>
      </dgm:t>
    </dgm:pt>
    <dgm:pt modelId="{8767223E-FD00-4F7C-947D-8B1781E44303}" type="parTrans" cxnId="{C2BA424A-5171-4D0E-A654-F6FDBA587744}">
      <dgm:prSet/>
      <dgm:spPr/>
      <dgm:t>
        <a:bodyPr/>
        <a:lstStyle/>
        <a:p>
          <a:endParaRPr lang="en-US"/>
        </a:p>
      </dgm:t>
    </dgm:pt>
    <dgm:pt modelId="{50891019-D3B1-4970-A70A-4B3A7FD9D4A8}" type="sibTrans" cxnId="{C2BA424A-5171-4D0E-A654-F6FDBA587744}">
      <dgm:prSet/>
      <dgm:spPr/>
      <dgm:t>
        <a:bodyPr/>
        <a:lstStyle/>
        <a:p>
          <a:endParaRPr lang="en-US"/>
        </a:p>
      </dgm:t>
    </dgm:pt>
    <dgm:pt modelId="{DBD5D38D-ED0E-4FB5-B59E-3AF587D1538C}">
      <dgm:prSet/>
      <dgm:spPr/>
      <dgm:t>
        <a:bodyPr/>
        <a:lstStyle/>
        <a:p>
          <a:r>
            <a:rPr lang="en-US"/>
            <a:t>Regression Problem – build a model to predict California house prices</a:t>
          </a:r>
        </a:p>
      </dgm:t>
    </dgm:pt>
    <dgm:pt modelId="{B6F79628-7037-424D-AF4F-4B0B65365F1A}" type="parTrans" cxnId="{782CA081-B480-470D-9210-32AE8719BB65}">
      <dgm:prSet/>
      <dgm:spPr/>
      <dgm:t>
        <a:bodyPr/>
        <a:lstStyle/>
        <a:p>
          <a:endParaRPr lang="en-US"/>
        </a:p>
      </dgm:t>
    </dgm:pt>
    <dgm:pt modelId="{90949268-0FA7-400F-93F3-19FB0D3EC474}" type="sibTrans" cxnId="{782CA081-B480-470D-9210-32AE8719BB65}">
      <dgm:prSet/>
      <dgm:spPr/>
      <dgm:t>
        <a:bodyPr/>
        <a:lstStyle/>
        <a:p>
          <a:endParaRPr lang="en-US"/>
        </a:p>
      </dgm:t>
    </dgm:pt>
    <dgm:pt modelId="{A4EBC3A4-EB76-4185-BA1B-A2E080856AC0}">
      <dgm:prSet/>
      <dgm:spPr/>
      <dgm:t>
        <a:bodyPr/>
        <a:lstStyle/>
        <a:p>
          <a:r>
            <a:rPr lang="en-US" dirty="0"/>
            <a:t>Contains 20,640 row and 10 columns</a:t>
          </a:r>
        </a:p>
      </dgm:t>
    </dgm:pt>
    <dgm:pt modelId="{8C6BAA3E-6DD7-4B30-8354-F29C0F72C46F}" type="parTrans" cxnId="{448F6EDE-EC5D-44D7-9C7A-8070F2D101A2}">
      <dgm:prSet/>
      <dgm:spPr/>
      <dgm:t>
        <a:bodyPr/>
        <a:lstStyle/>
        <a:p>
          <a:endParaRPr lang="en-US"/>
        </a:p>
      </dgm:t>
    </dgm:pt>
    <dgm:pt modelId="{4DB26ABD-14DC-4563-AC6F-D8183858DF16}" type="sibTrans" cxnId="{448F6EDE-EC5D-44D7-9C7A-8070F2D101A2}">
      <dgm:prSet/>
      <dgm:spPr/>
      <dgm:t>
        <a:bodyPr/>
        <a:lstStyle/>
        <a:p>
          <a:endParaRPr lang="en-US"/>
        </a:p>
      </dgm:t>
    </dgm:pt>
    <dgm:pt modelId="{C3CDB3AB-14D9-4C86-9052-997D88E946DA}" type="pres">
      <dgm:prSet presAssocID="{CBCD2831-1104-4D03-80F3-0A9040CCE3C2}" presName="root" presStyleCnt="0">
        <dgm:presLayoutVars>
          <dgm:dir/>
          <dgm:resizeHandles val="exact"/>
        </dgm:presLayoutVars>
      </dgm:prSet>
      <dgm:spPr/>
    </dgm:pt>
    <dgm:pt modelId="{588F7473-B867-49A6-A87E-1DCBA086358D}" type="pres">
      <dgm:prSet presAssocID="{94371299-9472-468E-9C6A-C6930A6BAAD9}" presName="compNode" presStyleCnt="0"/>
      <dgm:spPr/>
    </dgm:pt>
    <dgm:pt modelId="{CDCE4F88-8C48-426F-B80E-6E1FB30A1623}" type="pres">
      <dgm:prSet presAssocID="{94371299-9472-468E-9C6A-C6930A6BAA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4C023B-EC12-49BC-9C7A-80BA4ED6A8A9}" type="pres">
      <dgm:prSet presAssocID="{94371299-9472-468E-9C6A-C6930A6BAAD9}" presName="spaceRect" presStyleCnt="0"/>
      <dgm:spPr/>
    </dgm:pt>
    <dgm:pt modelId="{FC36511E-565D-4DB9-A9E7-97B9DB542EA0}" type="pres">
      <dgm:prSet presAssocID="{94371299-9472-468E-9C6A-C6930A6BAAD9}" presName="textRect" presStyleLbl="revTx" presStyleIdx="0" presStyleCnt="3">
        <dgm:presLayoutVars>
          <dgm:chMax val="1"/>
          <dgm:chPref val="1"/>
        </dgm:presLayoutVars>
      </dgm:prSet>
      <dgm:spPr/>
    </dgm:pt>
    <dgm:pt modelId="{DCA60C96-2839-4CF1-B8E4-460E9232846A}" type="pres">
      <dgm:prSet presAssocID="{50891019-D3B1-4970-A70A-4B3A7FD9D4A8}" presName="sibTrans" presStyleCnt="0"/>
      <dgm:spPr/>
    </dgm:pt>
    <dgm:pt modelId="{F5CEC46D-F941-495F-BCAD-AD5B21AF06D4}" type="pres">
      <dgm:prSet presAssocID="{DBD5D38D-ED0E-4FB5-B59E-3AF587D1538C}" presName="compNode" presStyleCnt="0"/>
      <dgm:spPr/>
    </dgm:pt>
    <dgm:pt modelId="{D52B6DCC-0434-46A6-B5BD-552C78C11FA7}" type="pres">
      <dgm:prSet presAssocID="{DBD5D38D-ED0E-4FB5-B59E-3AF587D153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C5E5316-9BB1-44F0-98F8-586FA303BFC9}" type="pres">
      <dgm:prSet presAssocID="{DBD5D38D-ED0E-4FB5-B59E-3AF587D1538C}" presName="spaceRect" presStyleCnt="0"/>
      <dgm:spPr/>
    </dgm:pt>
    <dgm:pt modelId="{6C1593F9-4402-49C4-B1E4-0D2C08D3CF2E}" type="pres">
      <dgm:prSet presAssocID="{DBD5D38D-ED0E-4FB5-B59E-3AF587D1538C}" presName="textRect" presStyleLbl="revTx" presStyleIdx="1" presStyleCnt="3">
        <dgm:presLayoutVars>
          <dgm:chMax val="1"/>
          <dgm:chPref val="1"/>
        </dgm:presLayoutVars>
      </dgm:prSet>
      <dgm:spPr/>
    </dgm:pt>
    <dgm:pt modelId="{344A178F-B2BF-4C8F-A29C-4407B11C31AB}" type="pres">
      <dgm:prSet presAssocID="{90949268-0FA7-400F-93F3-19FB0D3EC474}" presName="sibTrans" presStyleCnt="0"/>
      <dgm:spPr/>
    </dgm:pt>
    <dgm:pt modelId="{90F7C31F-2077-4684-B47E-E4ADA6E7EBF9}" type="pres">
      <dgm:prSet presAssocID="{A4EBC3A4-EB76-4185-BA1B-A2E080856AC0}" presName="compNode" presStyleCnt="0"/>
      <dgm:spPr/>
    </dgm:pt>
    <dgm:pt modelId="{BB8BD9C4-3547-4A1E-94E4-32673DA32C90}" type="pres">
      <dgm:prSet presAssocID="{A4EBC3A4-EB76-4185-BA1B-A2E080856A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B7D28DC-9C9E-4F7B-81A1-F4427BCC0E38}" type="pres">
      <dgm:prSet presAssocID="{A4EBC3A4-EB76-4185-BA1B-A2E080856AC0}" presName="spaceRect" presStyleCnt="0"/>
      <dgm:spPr/>
    </dgm:pt>
    <dgm:pt modelId="{D047AD2F-EA42-4543-A3AF-C33A8DE52C2E}" type="pres">
      <dgm:prSet presAssocID="{A4EBC3A4-EB76-4185-BA1B-A2E080856AC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F30215-8103-4864-B746-8F1B9915FCE0}" type="presOf" srcId="{CBCD2831-1104-4D03-80F3-0A9040CCE3C2}" destId="{C3CDB3AB-14D9-4C86-9052-997D88E946DA}" srcOrd="0" destOrd="0" presId="urn:microsoft.com/office/officeart/2018/2/layout/IconLabelList"/>
    <dgm:cxn modelId="{C28D572D-FD1C-49F7-99E8-130F36FF6BC3}" type="presOf" srcId="{DBD5D38D-ED0E-4FB5-B59E-3AF587D1538C}" destId="{6C1593F9-4402-49C4-B1E4-0D2C08D3CF2E}" srcOrd="0" destOrd="0" presId="urn:microsoft.com/office/officeart/2018/2/layout/IconLabelList"/>
    <dgm:cxn modelId="{C2BA424A-5171-4D0E-A654-F6FDBA587744}" srcId="{CBCD2831-1104-4D03-80F3-0A9040CCE3C2}" destId="{94371299-9472-468E-9C6A-C6930A6BAAD9}" srcOrd="0" destOrd="0" parTransId="{8767223E-FD00-4F7C-947D-8B1781E44303}" sibTransId="{50891019-D3B1-4970-A70A-4B3A7FD9D4A8}"/>
    <dgm:cxn modelId="{9ECE6E59-D8F1-4273-9B4D-4E4BF8D87026}" type="presOf" srcId="{A4EBC3A4-EB76-4185-BA1B-A2E080856AC0}" destId="{D047AD2F-EA42-4543-A3AF-C33A8DE52C2E}" srcOrd="0" destOrd="0" presId="urn:microsoft.com/office/officeart/2018/2/layout/IconLabelList"/>
    <dgm:cxn modelId="{C23C6769-8261-417B-9175-1A88DFF19847}" type="presOf" srcId="{94371299-9472-468E-9C6A-C6930A6BAAD9}" destId="{FC36511E-565D-4DB9-A9E7-97B9DB542EA0}" srcOrd="0" destOrd="0" presId="urn:microsoft.com/office/officeart/2018/2/layout/IconLabelList"/>
    <dgm:cxn modelId="{782CA081-B480-470D-9210-32AE8719BB65}" srcId="{CBCD2831-1104-4D03-80F3-0A9040CCE3C2}" destId="{DBD5D38D-ED0E-4FB5-B59E-3AF587D1538C}" srcOrd="1" destOrd="0" parTransId="{B6F79628-7037-424D-AF4F-4B0B65365F1A}" sibTransId="{90949268-0FA7-400F-93F3-19FB0D3EC474}"/>
    <dgm:cxn modelId="{448F6EDE-EC5D-44D7-9C7A-8070F2D101A2}" srcId="{CBCD2831-1104-4D03-80F3-0A9040CCE3C2}" destId="{A4EBC3A4-EB76-4185-BA1B-A2E080856AC0}" srcOrd="2" destOrd="0" parTransId="{8C6BAA3E-6DD7-4B30-8354-F29C0F72C46F}" sibTransId="{4DB26ABD-14DC-4563-AC6F-D8183858DF16}"/>
    <dgm:cxn modelId="{F4A3622C-083A-4980-8E12-FEA26251017A}" type="presParOf" srcId="{C3CDB3AB-14D9-4C86-9052-997D88E946DA}" destId="{588F7473-B867-49A6-A87E-1DCBA086358D}" srcOrd="0" destOrd="0" presId="urn:microsoft.com/office/officeart/2018/2/layout/IconLabelList"/>
    <dgm:cxn modelId="{5C7AFD31-7DDC-4697-AF93-0A10B6A35E21}" type="presParOf" srcId="{588F7473-B867-49A6-A87E-1DCBA086358D}" destId="{CDCE4F88-8C48-426F-B80E-6E1FB30A1623}" srcOrd="0" destOrd="0" presId="urn:microsoft.com/office/officeart/2018/2/layout/IconLabelList"/>
    <dgm:cxn modelId="{C40E49F5-27B9-47FB-B150-2EF6AF6243D4}" type="presParOf" srcId="{588F7473-B867-49A6-A87E-1DCBA086358D}" destId="{794C023B-EC12-49BC-9C7A-80BA4ED6A8A9}" srcOrd="1" destOrd="0" presId="urn:microsoft.com/office/officeart/2018/2/layout/IconLabelList"/>
    <dgm:cxn modelId="{FA23ABCA-F2A7-4902-8751-259908754767}" type="presParOf" srcId="{588F7473-B867-49A6-A87E-1DCBA086358D}" destId="{FC36511E-565D-4DB9-A9E7-97B9DB542EA0}" srcOrd="2" destOrd="0" presId="urn:microsoft.com/office/officeart/2018/2/layout/IconLabelList"/>
    <dgm:cxn modelId="{62C933AD-3B85-4741-816F-DD85D01DF34C}" type="presParOf" srcId="{C3CDB3AB-14D9-4C86-9052-997D88E946DA}" destId="{DCA60C96-2839-4CF1-B8E4-460E9232846A}" srcOrd="1" destOrd="0" presId="urn:microsoft.com/office/officeart/2018/2/layout/IconLabelList"/>
    <dgm:cxn modelId="{6C6075D2-8BDA-47C3-834F-366B00AE4938}" type="presParOf" srcId="{C3CDB3AB-14D9-4C86-9052-997D88E946DA}" destId="{F5CEC46D-F941-495F-BCAD-AD5B21AF06D4}" srcOrd="2" destOrd="0" presId="urn:microsoft.com/office/officeart/2018/2/layout/IconLabelList"/>
    <dgm:cxn modelId="{77D575FC-1415-4484-BB20-54964763166D}" type="presParOf" srcId="{F5CEC46D-F941-495F-BCAD-AD5B21AF06D4}" destId="{D52B6DCC-0434-46A6-B5BD-552C78C11FA7}" srcOrd="0" destOrd="0" presId="urn:microsoft.com/office/officeart/2018/2/layout/IconLabelList"/>
    <dgm:cxn modelId="{F69A93D5-B577-41A3-A795-E79B275E6D2A}" type="presParOf" srcId="{F5CEC46D-F941-495F-BCAD-AD5B21AF06D4}" destId="{9C5E5316-9BB1-44F0-98F8-586FA303BFC9}" srcOrd="1" destOrd="0" presId="urn:microsoft.com/office/officeart/2018/2/layout/IconLabelList"/>
    <dgm:cxn modelId="{0CE56759-A1B4-4C54-AD1D-CF6A424A6B6B}" type="presParOf" srcId="{F5CEC46D-F941-495F-BCAD-AD5B21AF06D4}" destId="{6C1593F9-4402-49C4-B1E4-0D2C08D3CF2E}" srcOrd="2" destOrd="0" presId="urn:microsoft.com/office/officeart/2018/2/layout/IconLabelList"/>
    <dgm:cxn modelId="{AD94232A-2E22-4FD7-A1CC-0995A68A3395}" type="presParOf" srcId="{C3CDB3AB-14D9-4C86-9052-997D88E946DA}" destId="{344A178F-B2BF-4C8F-A29C-4407B11C31AB}" srcOrd="3" destOrd="0" presId="urn:microsoft.com/office/officeart/2018/2/layout/IconLabelList"/>
    <dgm:cxn modelId="{E5BDA969-BE51-4220-95B7-D7678530CC7F}" type="presParOf" srcId="{C3CDB3AB-14D9-4C86-9052-997D88E946DA}" destId="{90F7C31F-2077-4684-B47E-E4ADA6E7EBF9}" srcOrd="4" destOrd="0" presId="urn:microsoft.com/office/officeart/2018/2/layout/IconLabelList"/>
    <dgm:cxn modelId="{E47EE35C-E30D-4DCB-81EC-F7D21E1269CF}" type="presParOf" srcId="{90F7C31F-2077-4684-B47E-E4ADA6E7EBF9}" destId="{BB8BD9C4-3547-4A1E-94E4-32673DA32C90}" srcOrd="0" destOrd="0" presId="urn:microsoft.com/office/officeart/2018/2/layout/IconLabelList"/>
    <dgm:cxn modelId="{460A5435-EC59-4378-BDB8-5325ECF31F84}" type="presParOf" srcId="{90F7C31F-2077-4684-B47E-E4ADA6E7EBF9}" destId="{6B7D28DC-9C9E-4F7B-81A1-F4427BCC0E38}" srcOrd="1" destOrd="0" presId="urn:microsoft.com/office/officeart/2018/2/layout/IconLabelList"/>
    <dgm:cxn modelId="{B86BC95D-C189-4D03-A8B0-285650A81BBF}" type="presParOf" srcId="{90F7C31F-2077-4684-B47E-E4ADA6E7EBF9}" destId="{D047AD2F-EA42-4543-A3AF-C33A8DE52C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E4F88-8C48-426F-B80E-6E1FB30A1623}">
      <dsp:nvSpPr>
        <dsp:cNvPr id="0" name=""/>
        <dsp:cNvSpPr/>
      </dsp:nvSpPr>
      <dsp:spPr>
        <a:xfrm>
          <a:off x="954085" y="849182"/>
          <a:ext cx="1255514" cy="12555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6511E-565D-4DB9-A9E7-97B9DB542EA0}">
      <dsp:nvSpPr>
        <dsp:cNvPr id="0" name=""/>
        <dsp:cNvSpPr/>
      </dsp:nvSpPr>
      <dsp:spPr>
        <a:xfrm>
          <a:off x="186826" y="2453542"/>
          <a:ext cx="2790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contains information from 1990 California census</a:t>
          </a:r>
        </a:p>
      </dsp:txBody>
      <dsp:txXfrm>
        <a:off x="186826" y="2453542"/>
        <a:ext cx="2790032" cy="720000"/>
      </dsp:txXfrm>
    </dsp:sp>
    <dsp:sp modelId="{D52B6DCC-0434-46A6-B5BD-552C78C11FA7}">
      <dsp:nvSpPr>
        <dsp:cNvPr id="0" name=""/>
        <dsp:cNvSpPr/>
      </dsp:nvSpPr>
      <dsp:spPr>
        <a:xfrm>
          <a:off x="4232373" y="849182"/>
          <a:ext cx="1255514" cy="12555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593F9-4402-49C4-B1E4-0D2C08D3CF2E}">
      <dsp:nvSpPr>
        <dsp:cNvPr id="0" name=""/>
        <dsp:cNvSpPr/>
      </dsp:nvSpPr>
      <dsp:spPr>
        <a:xfrm>
          <a:off x="3465114" y="2453542"/>
          <a:ext cx="2790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Regression Problem – build a model to predict California house prices</a:t>
          </a:r>
        </a:p>
      </dsp:txBody>
      <dsp:txXfrm>
        <a:off x="3465114" y="2453542"/>
        <a:ext cx="2790032" cy="720000"/>
      </dsp:txXfrm>
    </dsp:sp>
    <dsp:sp modelId="{BB8BD9C4-3547-4A1E-94E4-32673DA32C90}">
      <dsp:nvSpPr>
        <dsp:cNvPr id="0" name=""/>
        <dsp:cNvSpPr/>
      </dsp:nvSpPr>
      <dsp:spPr>
        <a:xfrm>
          <a:off x="7510662" y="849182"/>
          <a:ext cx="1255514" cy="12555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7AD2F-EA42-4543-A3AF-C33A8DE52C2E}">
      <dsp:nvSpPr>
        <dsp:cNvPr id="0" name=""/>
        <dsp:cNvSpPr/>
      </dsp:nvSpPr>
      <dsp:spPr>
        <a:xfrm>
          <a:off x="6743403" y="2453542"/>
          <a:ext cx="2790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Contains 20,640 row and 10 columns</a:t>
          </a:r>
        </a:p>
      </dsp:txBody>
      <dsp:txXfrm>
        <a:off x="6743403" y="2453542"/>
        <a:ext cx="27900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ECC60-6267-D24E-81ED-9558235A2456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2FD5F-808D-6D47-BC6B-A92E081DA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8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district is the smallest geographical unit for which the US Census Bureau publishes sample data, typically with a population of 600 to 3,000 people</a:t>
            </a:r>
            <a:r>
              <a:rPr lang="en-CA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2FD5F-808D-6D47-BC6B-A92E081DA0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6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look at the type of data we’ll be dealing with.</a:t>
            </a:r>
          </a:p>
          <a:p>
            <a:pPr marL="228600" indent="-228600">
              <a:buAutoNum type="arabicParenR"/>
            </a:pPr>
            <a:r>
              <a:rPr lang="en-US" dirty="0"/>
              <a:t>Very different scales</a:t>
            </a:r>
          </a:p>
          <a:p>
            <a:pPr marL="228600" indent="-228600">
              <a:buAutoNum type="arabicParenR"/>
            </a:pPr>
            <a:r>
              <a:rPr lang="en-US" dirty="0" err="1"/>
              <a:t>Housing_median_age</a:t>
            </a:r>
            <a:r>
              <a:rPr lang="en-US" dirty="0"/>
              <a:t> and </a:t>
            </a:r>
            <a:r>
              <a:rPr lang="en-US" dirty="0" err="1"/>
              <a:t>median_house_value</a:t>
            </a:r>
            <a:r>
              <a:rPr lang="en-US" dirty="0"/>
              <a:t> are capped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2FD5F-808D-6D47-BC6B-A92E081DA0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29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2FD5F-808D-6D47-BC6B-A92E081DA0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01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district is the smallest geographical unit for which the US Census Bureau publishes sample data, typically with a population of 600 to 3,000 people</a:t>
            </a:r>
            <a:r>
              <a:rPr lang="en-CA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2FD5F-808D-6D47-BC6B-A92E081DA0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5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data is prepared and we can select and train ML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2FD5F-808D-6D47-BC6B-A92E081DA0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5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=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 parameter. Any split that does not decrease the overall lack of fit by a factor of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not attempted. 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2FD5F-808D-6D47-BC6B-A92E081DA0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8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2D1D4B1-AFAF-B24B-8ED3-3D35F8DC447B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80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024D-D6E6-2A4F-95A5-59A9192B4DCF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2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5C7C-6C97-7944-B6D2-51C09899022F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99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5132-159D-264B-912F-629323DA1E52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64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3AB2-FF35-974C-9531-BC93DCE236A9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6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89EF-B796-8744-B902-6C1EFF79A54F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74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388-62E4-6A40-A96D-98469AD17F73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1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D4D1-D535-BF4D-AB90-17B65082F861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EFF4-4701-F646-822A-8AAA4D8DF988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7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14F-09AF-2B43-BA54-9A606FB055A1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2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F68A-BF9A-2D45-8880-283266665481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26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F342D92-BDD4-D947-A8A4-A4F5E84DD1F9}" type="datetime1">
              <a:rPr lang="en-CA" smtClean="0"/>
              <a:t>2019-04-09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56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29/3j02b9555j3gb4jm66z7xgyr0000gp/T/com.microsoft.Word/WebArchiveCopyPasteTempFiles/000014.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29/3j02b9555j3gb4jm66z7xgyr0000gp/T/com.microsoft.Word/WebArchiveCopyPasteTempFiles/000011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29/3j02b9555j3gb4jm66z7xgyr0000gp/T/com.microsoft.Word/WebArchiveCopyPasteTempFiles/000013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29/3j02b9555j3gb4jm66z7xgyr0000gp/T/com.microsoft.Word/WebArchiveCopyPasteTempFiles/000014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29/3j02b9555j3gb4jm66z7xgyr0000gp/T/com.microsoft.Word/WebArchiveCopyPasteTempFiles/000017.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29/3j02b9555j3gb4jm66z7xgyr0000gp/T/com.microsoft.Word/WebArchiveCopyPasteTempFiles/000015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29/3j02b9555j3gb4jm66z7xgyr0000gp/T/com.microsoft.Word/WebArchiveCopyPasteTempFiles/000009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29/3j02b9555j3gb4jm66z7xgyr0000gp/T/com.microsoft.Word/WebArchiveCopyPasteTempFiles/000014.png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29/3j02b9555j3gb4jm66z7xgyr0000gp/T/com.microsoft.Word/WebArchiveCopyPasteTempFiles/00000c.p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29/3j02b9555j3gb4jm66z7xgyr0000gp/T/com.microsoft.Word/WebArchiveCopyPasteTempFiles/000012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BC736F-FD1E-4980-876D-E5C38773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AF672-445D-4F4E-BA4D-33A389BF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501" y="640080"/>
            <a:ext cx="4019429" cy="3339348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California House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2E6C9-765A-9E4A-8DD7-B38371160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315017"/>
            <a:ext cx="4015009" cy="1893939"/>
          </a:xfrm>
        </p:spPr>
        <p:txBody>
          <a:bodyPr anchor="t">
            <a:normAutofit/>
          </a:bodyPr>
          <a:lstStyle/>
          <a:p>
            <a:pPr algn="r"/>
            <a:r>
              <a:rPr lang="en-US" sz="1600" dirty="0" err="1">
                <a:solidFill>
                  <a:srgbClr val="FFFFFF"/>
                </a:solidFill>
              </a:rPr>
              <a:t>Aaila</a:t>
            </a:r>
            <a:r>
              <a:rPr lang="en-US" sz="1600" dirty="0">
                <a:solidFill>
                  <a:srgbClr val="FFFFFF"/>
                </a:solidFill>
              </a:rPr>
              <a:t> Mehmood</a:t>
            </a:r>
          </a:p>
          <a:p>
            <a:pPr algn="r"/>
            <a:r>
              <a:rPr lang="en-CA" sz="1600" dirty="0">
                <a:solidFill>
                  <a:srgbClr val="FFFFFF"/>
                </a:solidFill>
              </a:rPr>
              <a:t>500869338</a:t>
            </a:r>
            <a:endParaRPr lang="en-US" sz="1600" dirty="0">
              <a:solidFill>
                <a:srgbClr val="FFFFFF"/>
              </a:solidFill>
            </a:endParaRP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15B512-930A-40F0-82A6-4895B71A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A265-F799-894D-936E-D0B4581BD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1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672F-A4F8-4548-A2C7-610A4C8F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–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E5932-63EE-BD47-83AE-56D8AF7A5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Coefficient obtained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Median income, people per household and longitude have the highest coefficients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053935-EE3F-844D-88DA-3E2498553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98038"/>
              </p:ext>
            </p:extLst>
          </p:nvPr>
        </p:nvGraphicFramePr>
        <p:xfrm>
          <a:off x="2678112" y="2757488"/>
          <a:ext cx="6294436" cy="2081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7218">
                  <a:extLst>
                    <a:ext uri="{9D8B030D-6E8A-4147-A177-3AD203B41FA5}">
                      <a16:colId xmlns:a16="http://schemas.microsoft.com/office/drawing/2014/main" val="653856875"/>
                    </a:ext>
                  </a:extLst>
                </a:gridCol>
                <a:gridCol w="3147218">
                  <a:extLst>
                    <a:ext uri="{9D8B030D-6E8A-4147-A177-3AD203B41FA5}">
                      <a16:colId xmlns:a16="http://schemas.microsoft.com/office/drawing/2014/main" val="3383928991"/>
                    </a:ext>
                  </a:extLst>
                </a:gridCol>
              </a:tblGrid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Independent Variable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Coefficient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85707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Intercept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345,019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38825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Longitude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-409,363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7049071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Latitude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-386,118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330149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Housing_median_age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57,500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9890132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Households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47,288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582963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Median_income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616,443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4762803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Mean_rooms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249,772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296364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Mean_bedrooms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316,563 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5280324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People per household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-476,705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33603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3C04E-F5E1-1E4B-A799-FAEA9313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10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7687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2AEB-E264-5641-8421-8C161EE5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 – Regression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FD914-4A79-ED46-90CD-96207908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Hyperparameter tuning and train model using 10-fold cross validation</a:t>
            </a:r>
          </a:p>
          <a:p>
            <a:pPr lvl="1"/>
            <a:r>
              <a:rPr lang="en-US" dirty="0"/>
              <a:t>Regression tree with default settings</a:t>
            </a:r>
          </a:p>
          <a:p>
            <a:pPr lvl="1"/>
            <a:r>
              <a:rPr lang="en-US" dirty="0"/>
              <a:t>Pruned regression tree</a:t>
            </a:r>
          </a:p>
          <a:p>
            <a:pPr lvl="1"/>
            <a:r>
              <a:rPr lang="en-US" dirty="0"/>
              <a:t>Tuning hyperparameters ”</a:t>
            </a:r>
            <a:r>
              <a:rPr lang="en-US" dirty="0" err="1"/>
              <a:t>minsplit</a:t>
            </a:r>
            <a:r>
              <a:rPr lang="en-US" dirty="0"/>
              <a:t>” and ”</a:t>
            </a:r>
            <a:r>
              <a:rPr lang="en-US" dirty="0" err="1"/>
              <a:t>cp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Pruned tree with hyperparameter tuning</a:t>
            </a:r>
          </a:p>
          <a:p>
            <a:pPr lvl="1"/>
            <a:endParaRPr lang="en-US" dirty="0"/>
          </a:p>
          <a:p>
            <a:r>
              <a:rPr lang="en-US" dirty="0"/>
              <a:t>Choose best model:</a:t>
            </a:r>
          </a:p>
          <a:p>
            <a:pPr lvl="1"/>
            <a:r>
              <a:rPr lang="en-US" dirty="0" err="1"/>
              <a:t>Minsplit</a:t>
            </a:r>
            <a:r>
              <a:rPr lang="en-US" dirty="0"/>
              <a:t> = 1000, </a:t>
            </a:r>
            <a:r>
              <a:rPr lang="en-US" dirty="0" err="1"/>
              <a:t>cp</a:t>
            </a:r>
            <a:r>
              <a:rPr lang="en-US" dirty="0"/>
              <a:t> = 0.0001</a:t>
            </a:r>
          </a:p>
          <a:p>
            <a:pPr lvl="1"/>
            <a:r>
              <a:rPr lang="en-US" dirty="0"/>
              <a:t>RMSE = 71,271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4AEB8D-B219-5C43-A3AF-88CBD5525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11" descr="/var/folders/29/3j02b9555j3gb4jm66z7xgyr0000gp/T/com.microsoft.Word/WebArchiveCopyPasteTempFiles/000014.png">
            <a:extLst>
              <a:ext uri="{FF2B5EF4-FFF2-40B4-BE49-F238E27FC236}">
                <a16:creationId xmlns:a16="http://schemas.microsoft.com/office/drawing/2014/main" id="{AF5A843C-E024-B94F-8444-2490997D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1" y="2670047"/>
            <a:ext cx="4729163" cy="39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D0566-DF43-104B-967F-306FE673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11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842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63F761-CD92-3241-B3CB-3BFA85E508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2084832"/>
            <a:ext cx="8324850" cy="3644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68D49-7628-E143-AF6D-44F7885B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0915D2-F0C5-054A-81D7-FC8DE8D93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28850"/>
            <a:ext cx="10361612" cy="400504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District median income, people per household and ocean proximity are the most important parameters for data partitioning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A41D5-36E1-0D4F-BC45-69C986AF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12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6155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FFC7-274D-8443-A1EC-0AEB0B8F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 –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1DE4-BC0C-E449-9CC0-5010C3CF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Hyperparameter tuning and train model using 10-fold cross validation</a:t>
            </a:r>
          </a:p>
          <a:p>
            <a:pPr lvl="1"/>
            <a:r>
              <a:rPr lang="en-US" dirty="0"/>
              <a:t>Random forest with default settings</a:t>
            </a:r>
          </a:p>
          <a:p>
            <a:pPr lvl="1"/>
            <a:r>
              <a:rPr lang="en-US" dirty="0"/>
              <a:t>Random forest with different values for hyperparameter “</a:t>
            </a:r>
            <a:r>
              <a:rPr lang="en-US" dirty="0" err="1"/>
              <a:t>ntree</a:t>
            </a:r>
            <a:r>
              <a:rPr lang="en-US" dirty="0"/>
              <a:t>” and ”</a:t>
            </a:r>
            <a:r>
              <a:rPr lang="en-US" dirty="0" err="1"/>
              <a:t>mtry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Choose best model:</a:t>
            </a:r>
          </a:p>
          <a:p>
            <a:pPr lvl="1"/>
            <a:r>
              <a:rPr lang="en-US" dirty="0"/>
              <a:t>With default setting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ntree</a:t>
            </a:r>
            <a:r>
              <a:rPr lang="en-US" dirty="0"/>
              <a:t>=500, </a:t>
            </a:r>
            <a:r>
              <a:rPr lang="en-US" dirty="0" err="1"/>
              <a:t>mtry</a:t>
            </a:r>
            <a:r>
              <a:rPr lang="en-US" dirty="0"/>
              <a:t> = 3)</a:t>
            </a:r>
          </a:p>
          <a:p>
            <a:pPr lvl="1"/>
            <a:r>
              <a:rPr lang="en-US" dirty="0"/>
              <a:t>RMSE = 47,853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0D8524E-9282-2B43-8BF4-356877F2D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14" descr="/var/folders/29/3j02b9555j3gb4jm66z7xgyr0000gp/T/com.microsoft.Word/WebArchiveCopyPasteTempFiles/000011.png">
            <a:extLst>
              <a:ext uri="{FF2B5EF4-FFF2-40B4-BE49-F238E27FC236}">
                <a16:creationId xmlns:a16="http://schemas.microsoft.com/office/drawing/2014/main" id="{BBEBE919-9687-664A-B8B2-0C88E527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240421"/>
            <a:ext cx="5060949" cy="312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8BE9E-9CA1-7A4A-8EA7-C4FB9A8C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13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2802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A50A-0EFD-7A41-A9C3-2B86C612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D2C7C-B197-754A-9938-C36D43597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>
            <a:normAutofit fontScale="92500"/>
          </a:bodyPr>
          <a:lstStyle/>
          <a:p>
            <a:r>
              <a:rPr lang="en-US" dirty="0"/>
              <a:t>Variable importance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District median income and people per household are the two most important variables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7CD6F74-AF92-E14C-8B43-47C203247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7" name="Picture 15" descr="/var/folders/29/3j02b9555j3gb4jm66z7xgyr0000gp/T/com.microsoft.Word/WebArchiveCopyPasteTempFiles/000013.png">
            <a:extLst>
              <a:ext uri="{FF2B5EF4-FFF2-40B4-BE49-F238E27FC236}">
                <a16:creationId xmlns:a16="http://schemas.microsoft.com/office/drawing/2014/main" id="{FF840C1C-345B-2543-8A46-73167714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529109"/>
            <a:ext cx="5857875" cy="26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A4FF7-3E20-E241-81A6-90E55642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14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159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CD92-3250-7242-A7C4-0EF023E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2694-3A80-8142-83FC-D28578173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540" y="2300296"/>
            <a:ext cx="8413168" cy="40433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RMSE = 67,843			              %MAE= 29.7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D122156-BAEE-C54B-9C7F-6D7340679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1" name="Picture 16" descr="/var/folders/29/3j02b9555j3gb4jm66z7xgyr0000gp/T/com.microsoft.Word/WebArchiveCopyPasteTempFiles/000014.png">
            <a:extLst>
              <a:ext uri="{FF2B5EF4-FFF2-40B4-BE49-F238E27FC236}">
                <a16:creationId xmlns:a16="http://schemas.microsoft.com/office/drawing/2014/main" id="{2B157555-4577-E34B-AA19-DEEC03BB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92" y="1883729"/>
            <a:ext cx="7608496" cy="39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A44A-9ABF-804D-8875-F28D31DE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15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9629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2098-C4BF-3B40-9AE5-4F9FB150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Regression Tree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7C308-B302-B647-B158-5A6540CB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72" y="2286000"/>
            <a:ext cx="9720073" cy="402336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RMSE = 72,779			                                      %MAE = 29.7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0B1D52F-BC69-7D48-9B4D-42CEB5546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17" descr="/var/folders/29/3j02b9555j3gb4jm66z7xgyr0000gp/T/com.microsoft.Word/WebArchiveCopyPasteTempFiles/000017.png">
            <a:extLst>
              <a:ext uri="{FF2B5EF4-FFF2-40B4-BE49-F238E27FC236}">
                <a16:creationId xmlns:a16="http://schemas.microsoft.com/office/drawing/2014/main" id="{EB149D69-7587-C84F-A524-9A4D0017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9" y="1939935"/>
            <a:ext cx="6186487" cy="382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1ADB2-EC03-EC41-9001-673978E7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83D9-AFFE-314B-B326-B25E3224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B802F-D69A-5549-A7EC-7C39C555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RMSE = 48,584			                             %MAE = 18.2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93CE1C1-59C7-1E4D-9095-350DF426A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289" name="Picture 18" descr="/var/folders/29/3j02b9555j3gb4jm66z7xgyr0000gp/T/com.microsoft.Word/WebArchiveCopyPasteTempFiles/000015.png">
            <a:extLst>
              <a:ext uri="{FF2B5EF4-FFF2-40B4-BE49-F238E27FC236}">
                <a16:creationId xmlns:a16="http://schemas.microsoft.com/office/drawing/2014/main" id="{0DCCB3FA-28CE-5143-8B5A-395C6EB7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0" y="1650321"/>
            <a:ext cx="635794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CB98E-2C5D-0641-B5FD-BB5A8BD8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2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61F6-210D-F044-9869-16421D2E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58D21-987A-8E4C-86DE-FD6FDB60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of the three models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542E89-7555-634C-936C-A1D68EF73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95724"/>
              </p:ext>
            </p:extLst>
          </p:nvPr>
        </p:nvGraphicFramePr>
        <p:xfrm>
          <a:off x="2663825" y="2736980"/>
          <a:ext cx="5937250" cy="784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8660">
                  <a:extLst>
                    <a:ext uri="{9D8B030D-6E8A-4147-A177-3AD203B41FA5}">
                      <a16:colId xmlns:a16="http://schemas.microsoft.com/office/drawing/2014/main" val="4115887301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1279548080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716515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RMSE 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% MAE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35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Linear Regression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67,843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29.7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90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Regression Tree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72,779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29.7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730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Random Forest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48,584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18.2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594376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F79E0533-E8C9-3D44-A4E2-450BE891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3" name="Picture 19" descr="/var/folders/29/3j02b9555j3gb4jm66z7xgyr0000gp/T/com.microsoft.Word/WebArchiveCopyPasteTempFiles/000009.png">
            <a:extLst>
              <a:ext uri="{FF2B5EF4-FFF2-40B4-BE49-F238E27FC236}">
                <a16:creationId xmlns:a16="http://schemas.microsoft.com/office/drawing/2014/main" id="{330AFA30-CFEE-4B49-A30D-68414FC5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30" y="3622172"/>
            <a:ext cx="4572000" cy="28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B7371D42-B720-BC4B-924F-8ACF2078D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5" name="Picture 20" descr="/var/folders/29/3j02b9555j3gb4jm66z7xgyr0000gp/T/com.microsoft.Word/WebArchiveCopyPasteTempFiles/000014.png">
            <a:extLst>
              <a:ext uri="{FF2B5EF4-FFF2-40B4-BE49-F238E27FC236}">
                <a16:creationId xmlns:a16="http://schemas.microsoft.com/office/drawing/2014/main" id="{B13D3631-4781-EC47-A865-4FE5D6348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45" y="3628084"/>
            <a:ext cx="4572000" cy="28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C28FB-48F2-1445-87E1-3872FD8F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1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3A3E-6929-1A4C-9121-B1B01CC1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A4200-F4B5-3342-BF3E-348103A29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Random Forest is the most suitable model for the house price prediction</a:t>
            </a:r>
          </a:p>
          <a:p>
            <a:pPr lvl="1"/>
            <a:r>
              <a:rPr lang="en-US" dirty="0"/>
              <a:t>Its prediction is within 18% of actual sales price.</a:t>
            </a:r>
          </a:p>
          <a:p>
            <a:pPr lvl="1"/>
            <a:endParaRPr lang="en-US" dirty="0"/>
          </a:p>
          <a:p>
            <a:r>
              <a:rPr lang="en-US" dirty="0"/>
              <a:t>District median income and people per household are </a:t>
            </a:r>
            <a:r>
              <a:rPr lang="en-US"/>
              <a:t>the two most </a:t>
            </a:r>
            <a:r>
              <a:rPr lang="en-US" dirty="0"/>
              <a:t>important predictor variables in predicting house prices.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9D90C-3C4E-7C4E-AFFA-BDBE05F4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3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64F8-B677-5D4A-A40E-F13E6FD6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1C52E2-A201-415B-8AC3-891EC70713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72945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56F42-5447-6C46-92C2-86A17193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2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8688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4B69-6341-A94C-8D46-D04EE6A1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60FEC-2853-B741-B5BE-0F784CEDE0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052E-10FD-0B47-9D02-B74CBB8A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04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D0EC-4B4C-CE49-9CC3-95F43EC36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Quick Look at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DB81-9F38-D24D-9E24-9128A1770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20135" cy="4023360"/>
          </a:xfrm>
        </p:spPr>
        <p:txBody>
          <a:bodyPr>
            <a:normAutofit lnSpcReduction="10000"/>
          </a:bodyPr>
          <a:lstStyle/>
          <a:p>
            <a:r>
              <a:rPr lang="en-US"/>
              <a:t>A look at the top 5 rows of data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Each row represents a district</a:t>
            </a:r>
          </a:p>
          <a:p>
            <a:r>
              <a:rPr lang="en-US"/>
              <a:t>9 numerical variables</a:t>
            </a:r>
          </a:p>
          <a:p>
            <a:r>
              <a:rPr lang="en-US"/>
              <a:t>1 categorical variable ocean proximity, containing 5 categories</a:t>
            </a:r>
          </a:p>
          <a:p>
            <a:pPr lvl="1"/>
            <a:r>
              <a:rPr lang="en-US"/>
              <a:t>&lt;1H OCEAN     INLAND     ISLAND   NEAR BAY	NEAR OCEAN </a:t>
            </a:r>
            <a:endParaRPr lang="en-CA"/>
          </a:p>
          <a:p>
            <a:pPr lvl="1"/>
            <a:endParaRPr lang="en-US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D3C7A2-4DC8-CA46-B01C-E9D72D59E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14876"/>
              </p:ext>
            </p:extLst>
          </p:nvPr>
        </p:nvGraphicFramePr>
        <p:xfrm>
          <a:off x="1640841" y="2697803"/>
          <a:ext cx="8792209" cy="1717039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966324">
                  <a:extLst>
                    <a:ext uri="{9D8B030D-6E8A-4147-A177-3AD203B41FA5}">
                      <a16:colId xmlns:a16="http://schemas.microsoft.com/office/drawing/2014/main" val="2993524553"/>
                    </a:ext>
                  </a:extLst>
                </a:gridCol>
                <a:gridCol w="812246">
                  <a:extLst>
                    <a:ext uri="{9D8B030D-6E8A-4147-A177-3AD203B41FA5}">
                      <a16:colId xmlns:a16="http://schemas.microsoft.com/office/drawing/2014/main" val="572031887"/>
                    </a:ext>
                  </a:extLst>
                </a:gridCol>
                <a:gridCol w="845199">
                  <a:extLst>
                    <a:ext uri="{9D8B030D-6E8A-4147-A177-3AD203B41FA5}">
                      <a16:colId xmlns:a16="http://schemas.microsoft.com/office/drawing/2014/main" val="2768778373"/>
                    </a:ext>
                  </a:extLst>
                </a:gridCol>
                <a:gridCol w="702700">
                  <a:extLst>
                    <a:ext uri="{9D8B030D-6E8A-4147-A177-3AD203B41FA5}">
                      <a16:colId xmlns:a16="http://schemas.microsoft.com/office/drawing/2014/main" val="3112017792"/>
                    </a:ext>
                  </a:extLst>
                </a:gridCol>
                <a:gridCol w="1009073">
                  <a:extLst>
                    <a:ext uri="{9D8B030D-6E8A-4147-A177-3AD203B41FA5}">
                      <a16:colId xmlns:a16="http://schemas.microsoft.com/office/drawing/2014/main" val="3065428984"/>
                    </a:ext>
                  </a:extLst>
                </a:gridCol>
                <a:gridCol w="1069636">
                  <a:extLst>
                    <a:ext uri="{9D8B030D-6E8A-4147-A177-3AD203B41FA5}">
                      <a16:colId xmlns:a16="http://schemas.microsoft.com/office/drawing/2014/main" val="3383980400"/>
                    </a:ext>
                  </a:extLst>
                </a:gridCol>
                <a:gridCol w="744559">
                  <a:extLst>
                    <a:ext uri="{9D8B030D-6E8A-4147-A177-3AD203B41FA5}">
                      <a16:colId xmlns:a16="http://schemas.microsoft.com/office/drawing/2014/main" val="3977744329"/>
                    </a:ext>
                  </a:extLst>
                </a:gridCol>
                <a:gridCol w="775731">
                  <a:extLst>
                    <a:ext uri="{9D8B030D-6E8A-4147-A177-3AD203B41FA5}">
                      <a16:colId xmlns:a16="http://schemas.microsoft.com/office/drawing/2014/main" val="2767375022"/>
                    </a:ext>
                  </a:extLst>
                </a:gridCol>
                <a:gridCol w="894183">
                  <a:extLst>
                    <a:ext uri="{9D8B030D-6E8A-4147-A177-3AD203B41FA5}">
                      <a16:colId xmlns:a16="http://schemas.microsoft.com/office/drawing/2014/main" val="2222534748"/>
                    </a:ext>
                  </a:extLst>
                </a:gridCol>
                <a:gridCol w="972558">
                  <a:extLst>
                    <a:ext uri="{9D8B030D-6E8A-4147-A177-3AD203B41FA5}">
                      <a16:colId xmlns:a16="http://schemas.microsoft.com/office/drawing/2014/main" val="193634487"/>
                    </a:ext>
                  </a:extLst>
                </a:gridCol>
              </a:tblGrid>
              <a:tr h="70583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longitude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dbl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latitude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dbl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housing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median 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age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dbl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total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rooms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dbl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Total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bedrooms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dbl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population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dbl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House-holds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dbl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Median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income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dbl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Median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House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value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dbl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Ocean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proximity</a:t>
                      </a:r>
                      <a:endParaRPr lang="en-CA" sz="1200" dirty="0">
                        <a:effectLst/>
                      </a:endParaRP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850" dirty="0">
                          <a:effectLst/>
                        </a:rPr>
                        <a:t>&lt;</a:t>
                      </a:r>
                      <a:r>
                        <a:rPr lang="en-CA" sz="850" dirty="0" err="1">
                          <a:effectLst/>
                        </a:rPr>
                        <a:t>fctr</a:t>
                      </a:r>
                      <a:r>
                        <a:rPr lang="en-CA" sz="850" dirty="0">
                          <a:effectLst/>
                        </a:rPr>
                        <a:t>&gt;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28575" anchor="ctr">
                    <a:solidFill>
                      <a:srgbClr val="0083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242432"/>
                  </a:ext>
                </a:extLst>
              </a:tr>
              <a:tr h="2022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-122.23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37.88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41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880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129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126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8.3252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452600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NEAR BAY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191129165"/>
                  </a:ext>
                </a:extLst>
              </a:tr>
              <a:tr h="2022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-122.22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37.86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7099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1106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2401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1138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8.3014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358500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NEAR BAY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835565498"/>
                  </a:ext>
                </a:extLst>
              </a:tr>
              <a:tr h="2022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-122.24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37.85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1467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190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496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177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7.2574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352100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NEAR BAY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3595520333"/>
                  </a:ext>
                </a:extLst>
              </a:tr>
              <a:tr h="2022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-122.25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37.85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1274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235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558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219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5.6431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341300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NEAR BAY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2932516477"/>
                  </a:ext>
                </a:extLst>
              </a:tr>
              <a:tr h="2022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-122.25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37.85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1627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280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565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259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3.8462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342200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NEAR BAY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16862478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47BC5-DBC0-E245-9854-C8A7C4B0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051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208E-8B61-2D41-AC03-7B763A0D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all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009DC-49B8-9148-9FBA-2C9BFC81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4</a:t>
            </a:fld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09967-DD0F-3743-A694-8CA3121C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722870"/>
            <a:ext cx="7414941" cy="4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2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02E2-7742-8B41-B38F-68D0B4A5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Correlations – 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D6A84-7655-B645-9F3D-26F701CB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49" y="1703227"/>
            <a:ext cx="7487586" cy="46278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1E3D4-E4FC-0648-B96D-3C72E1B2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994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ADB-B3AD-7142-8ECC-F0ECF81F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B977AE3-F639-B54C-881B-0D2AE7891F7A}"/>
              </a:ext>
            </a:extLst>
          </p:cNvPr>
          <p:cNvSpPr txBox="1">
            <a:spLocks/>
          </p:cNvSpPr>
          <p:nvPr/>
        </p:nvSpPr>
        <p:spPr>
          <a:xfrm>
            <a:off x="5178424" y="464122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Boxplot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574ACA-D586-2E40-B066-CB78BD6FB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25076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3" name="Picture 7" descr="/var/folders/29/3j02b9555j3gb4jm66z7xgyr0000gp/T/com.microsoft.Word/WebArchiveCopyPasteTempFiles/00000c.png">
            <a:extLst>
              <a:ext uri="{FF2B5EF4-FFF2-40B4-BE49-F238E27FC236}">
                <a16:creationId xmlns:a16="http://schemas.microsoft.com/office/drawing/2014/main" id="{E3273057-6910-6D4F-9E47-8AE3E7E6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7"/>
          <a:stretch>
            <a:fillRect/>
          </a:stretch>
        </p:blipFill>
        <p:spPr bwMode="auto">
          <a:xfrm>
            <a:off x="2114550" y="1594801"/>
            <a:ext cx="8286750" cy="474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2D459-1E1F-FC4C-BEA9-583028A18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0740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0D72-A909-FB43-BF92-A48E5519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8B16-EEFB-9445-BC65-E6E80007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  <a:p>
            <a:pPr lvl="1"/>
            <a:r>
              <a:rPr lang="en-US" dirty="0"/>
              <a:t>207 missing values in the variable </a:t>
            </a:r>
            <a:r>
              <a:rPr lang="en-US" dirty="0" err="1"/>
              <a:t>total_bedrooms</a:t>
            </a:r>
            <a:endParaRPr lang="en-US" dirty="0"/>
          </a:p>
          <a:p>
            <a:pPr lvl="1"/>
            <a:r>
              <a:rPr lang="en-US" dirty="0"/>
              <a:t>Missing values imputed using </a:t>
            </a:r>
            <a:r>
              <a:rPr lang="en-US" dirty="0" err="1"/>
              <a:t>Knn</a:t>
            </a:r>
            <a:r>
              <a:rPr lang="en-US" dirty="0"/>
              <a:t>-imputation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Converting district statistics to per household statistics:</a:t>
            </a:r>
          </a:p>
          <a:p>
            <a:pPr lvl="1"/>
            <a:r>
              <a:rPr lang="en-CA" dirty="0" err="1"/>
              <a:t>People_per_household</a:t>
            </a:r>
            <a:r>
              <a:rPr lang="en-CA" dirty="0"/>
              <a:t> = population / households</a:t>
            </a:r>
          </a:p>
          <a:p>
            <a:pPr lvl="1"/>
            <a:r>
              <a:rPr lang="en-CA" dirty="0" err="1"/>
              <a:t>Mean_rooms</a:t>
            </a:r>
            <a:r>
              <a:rPr lang="en-CA" dirty="0"/>
              <a:t> = total rooms/ households </a:t>
            </a:r>
          </a:p>
          <a:p>
            <a:pPr lvl="1"/>
            <a:r>
              <a:rPr lang="en-CA" dirty="0" err="1"/>
              <a:t>Mean_bedrooms</a:t>
            </a:r>
            <a:r>
              <a:rPr lang="en-CA" dirty="0"/>
              <a:t> = total bedrooms/ </a:t>
            </a:r>
            <a:r>
              <a:rPr lang="en-CA" dirty="0" err="1"/>
              <a:t>total_rooms</a:t>
            </a:r>
            <a:r>
              <a:rPr lang="en-CA" dirty="0"/>
              <a:t> </a:t>
            </a:r>
          </a:p>
          <a:p>
            <a:pPr marL="128016" lvl="1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62799-CA77-AA4F-9868-CE9FA316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7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2180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98A2-DA08-DD44-ABCB-8934EAC9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96F2-397B-5147-89C3-74D196526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categorical variables to numeric: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 outliers</a:t>
            </a:r>
          </a:p>
          <a:p>
            <a:r>
              <a:rPr lang="en-US" dirty="0"/>
              <a:t>Data normalization</a:t>
            </a:r>
          </a:p>
          <a:p>
            <a:r>
              <a:rPr lang="en-US" dirty="0"/>
              <a:t>Train – test Split (70% – 30%)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DF85E0-E018-9443-9AFE-E229E2066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07792"/>
              </p:ext>
            </p:extLst>
          </p:nvPr>
        </p:nvGraphicFramePr>
        <p:xfrm>
          <a:off x="1706658" y="3060700"/>
          <a:ext cx="8355012" cy="736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92502">
                  <a:extLst>
                    <a:ext uri="{9D8B030D-6E8A-4147-A177-3AD203B41FA5}">
                      <a16:colId xmlns:a16="http://schemas.microsoft.com/office/drawing/2014/main" val="4112495127"/>
                    </a:ext>
                  </a:extLst>
                </a:gridCol>
                <a:gridCol w="1392502">
                  <a:extLst>
                    <a:ext uri="{9D8B030D-6E8A-4147-A177-3AD203B41FA5}">
                      <a16:colId xmlns:a16="http://schemas.microsoft.com/office/drawing/2014/main" val="2473165056"/>
                    </a:ext>
                  </a:extLst>
                </a:gridCol>
                <a:gridCol w="1392502">
                  <a:extLst>
                    <a:ext uri="{9D8B030D-6E8A-4147-A177-3AD203B41FA5}">
                      <a16:colId xmlns:a16="http://schemas.microsoft.com/office/drawing/2014/main" val="876061132"/>
                    </a:ext>
                  </a:extLst>
                </a:gridCol>
                <a:gridCol w="1392502">
                  <a:extLst>
                    <a:ext uri="{9D8B030D-6E8A-4147-A177-3AD203B41FA5}">
                      <a16:colId xmlns:a16="http://schemas.microsoft.com/office/drawing/2014/main" val="984897213"/>
                    </a:ext>
                  </a:extLst>
                </a:gridCol>
                <a:gridCol w="1392502">
                  <a:extLst>
                    <a:ext uri="{9D8B030D-6E8A-4147-A177-3AD203B41FA5}">
                      <a16:colId xmlns:a16="http://schemas.microsoft.com/office/drawing/2014/main" val="1184241860"/>
                    </a:ext>
                  </a:extLst>
                </a:gridCol>
                <a:gridCol w="1392502">
                  <a:extLst>
                    <a:ext uri="{9D8B030D-6E8A-4147-A177-3AD203B41FA5}">
                      <a16:colId xmlns:a16="http://schemas.microsoft.com/office/drawing/2014/main" val="8995966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&lt;1H OCEAN     </a:t>
                      </a:r>
                      <a:endParaRPr lang="en-CA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INLAND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ISLAND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NEAR BAY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NEAR OCEAN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4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>
                    <a:solidFill>
                      <a:srgbClr val="0083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89338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AC3FB-5BE0-AE42-A4F1-D743A65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100" smtClean="0"/>
              <a:pPr/>
              <a:t>8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0967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0EFA-810E-3A45-B975-E899BA54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 – Multiple Linear Regression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3D8C53-64B3-0D43-B98F-BFF9E77DE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71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12" descr="/var/folders/29/3j02b9555j3gb4jm66z7xgyr0000gp/T/com.microsoft.Word/WebArchiveCopyPasteTempFiles/000012.png">
            <a:extLst>
              <a:ext uri="{FF2B5EF4-FFF2-40B4-BE49-F238E27FC236}">
                <a16:creationId xmlns:a16="http://schemas.microsoft.com/office/drawing/2014/main" id="{38041E5D-5D56-0E49-B239-0F0856E7A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878" y="2544914"/>
            <a:ext cx="6054559" cy="37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58207-C127-9C40-8007-79453615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1976436"/>
            <a:ext cx="10161587" cy="4767251"/>
          </a:xfrm>
        </p:spPr>
        <p:txBody>
          <a:bodyPr/>
          <a:lstStyle/>
          <a:p>
            <a:r>
              <a:rPr lang="en-US" dirty="0"/>
              <a:t>Attribute selection and model building using 10-fold cross validation</a:t>
            </a:r>
          </a:p>
          <a:p>
            <a:pPr lvl="1"/>
            <a:r>
              <a:rPr lang="en-US" dirty="0"/>
              <a:t>All attributes</a:t>
            </a:r>
          </a:p>
          <a:p>
            <a:pPr lvl="1"/>
            <a:r>
              <a:rPr lang="en-US" dirty="0"/>
              <a:t>Forward Selection /Backward Elimination</a:t>
            </a:r>
          </a:p>
          <a:p>
            <a:pPr lvl="1"/>
            <a:r>
              <a:rPr lang="en-US" dirty="0" err="1"/>
              <a:t>Glmnet</a:t>
            </a:r>
            <a:r>
              <a:rPr lang="en-US" dirty="0"/>
              <a:t> package for feature selection</a:t>
            </a:r>
          </a:p>
          <a:p>
            <a:pPr lvl="1"/>
            <a:r>
              <a:rPr lang="en-US" dirty="0"/>
              <a:t>Manual feature selection</a:t>
            </a:r>
          </a:p>
          <a:p>
            <a:pPr lvl="1"/>
            <a:r>
              <a:rPr lang="en-US" dirty="0"/>
              <a:t>Log of target variable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Choose best model:</a:t>
            </a:r>
          </a:p>
          <a:p>
            <a:pPr lvl="1"/>
            <a:r>
              <a:rPr lang="en-US" dirty="0"/>
              <a:t>Least validation set RMSE with</a:t>
            </a:r>
          </a:p>
          <a:p>
            <a:pPr marL="457200" lvl="1" indent="0">
              <a:buNone/>
            </a:pPr>
            <a:r>
              <a:rPr lang="en-US" dirty="0"/>
              <a:t>Backward elimination </a:t>
            </a:r>
          </a:p>
          <a:p>
            <a:pPr marL="457200" lvl="1" indent="0">
              <a:buNone/>
            </a:pPr>
            <a:r>
              <a:rPr lang="en-US" dirty="0"/>
              <a:t>RMSE = 67,888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3C4EA-5F35-8E4C-A52A-F3CE3629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D57F1E4F-1CFF-5643-939E-217C01CDF565}" type="slidenum">
              <a:rPr lang="en-US" sz="1100" smtClean="0"/>
              <a:pPr/>
              <a:t>9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8214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767</Words>
  <Application>Microsoft Macintosh PowerPoint</Application>
  <PresentationFormat>Widescreen</PresentationFormat>
  <Paragraphs>304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Times New Roman</vt:lpstr>
      <vt:lpstr>Tw Cen MT</vt:lpstr>
      <vt:lpstr>Tw Cen MT Condensed</vt:lpstr>
      <vt:lpstr>Wingdings 3</vt:lpstr>
      <vt:lpstr>Integral</vt:lpstr>
      <vt:lpstr>California House Price Prediction</vt:lpstr>
      <vt:lpstr>Introduction</vt:lpstr>
      <vt:lpstr>Quick Look at the Data</vt:lpstr>
      <vt:lpstr>Histogram of all variables</vt:lpstr>
      <vt:lpstr>View Correlations – Correlation Matrix</vt:lpstr>
      <vt:lpstr>Boxplot</vt:lpstr>
      <vt:lpstr>Data Preparation – Part 1</vt:lpstr>
      <vt:lpstr>Data Preparation – Part 2</vt:lpstr>
      <vt:lpstr>Train Model – Multiple Linear Regression</vt:lpstr>
      <vt:lpstr>Multiple Linear Regression – cont’d</vt:lpstr>
      <vt:lpstr>Train Model – Regression Tree</vt:lpstr>
      <vt:lpstr>Regression Tree</vt:lpstr>
      <vt:lpstr>Train Model – Random Forest</vt:lpstr>
      <vt:lpstr>Random Forest</vt:lpstr>
      <vt:lpstr>Test Linear Regression Model</vt:lpstr>
      <vt:lpstr>Test Regression Tree Model</vt:lpstr>
      <vt:lpstr>Test Random Forest Model</vt:lpstr>
      <vt:lpstr>Evaluate Model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House Price Prediction</dc:title>
  <dc:creator>Usama Mehmood</dc:creator>
  <cp:lastModifiedBy>Usama Mehmood</cp:lastModifiedBy>
  <cp:revision>20</cp:revision>
  <dcterms:created xsi:type="dcterms:W3CDTF">2019-04-09T03:16:58Z</dcterms:created>
  <dcterms:modified xsi:type="dcterms:W3CDTF">2019-04-09T23:41:16Z</dcterms:modified>
</cp:coreProperties>
</file>